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9" d="100"/>
          <a:sy n="69" d="100"/>
        </p:scale>
        <p:origin x="-1416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0E44-A184-45CA-BB0D-CB0A400E8457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E45F-C7CD-4332-A148-48FABBA14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302502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0E44-A184-45CA-BB0D-CB0A400E8457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E45F-C7CD-4332-A148-48FABBA14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80837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0E44-A184-45CA-BB0D-CB0A400E8457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E45F-C7CD-4332-A148-48FABBA14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9299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0E44-A184-45CA-BB0D-CB0A400E8457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E45F-C7CD-4332-A148-48FABBA14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08212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0E44-A184-45CA-BB0D-CB0A400E8457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E45F-C7CD-4332-A148-48FABBA14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635846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0E44-A184-45CA-BB0D-CB0A400E8457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E45F-C7CD-4332-A148-48FABBA14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36515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0E44-A184-45CA-BB0D-CB0A400E8457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E45F-C7CD-4332-A148-48FABBA14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545636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0E44-A184-45CA-BB0D-CB0A400E8457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E45F-C7CD-4332-A148-48FABBA14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12703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0E44-A184-45CA-BB0D-CB0A400E8457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E45F-C7CD-4332-A148-48FABBA14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1046044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0E44-A184-45CA-BB0D-CB0A400E8457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E45F-C7CD-4332-A148-48FABBA14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5401031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250E44-A184-45CA-BB0D-CB0A400E8457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D80E45F-C7CD-4332-A148-48FABBA14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774354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250E44-A184-45CA-BB0D-CB0A400E8457}" type="datetimeFigureOut">
              <a:rPr lang="en-US" smtClean="0"/>
              <a:t>10/31/2023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D80E45F-C7CD-4332-A148-48FABBA14A4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6533712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533401"/>
            <a:ext cx="7772400" cy="3067050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/>
            </a:r>
            <a:br>
              <a:rPr lang="en-US" dirty="0" smtClean="0"/>
            </a:br>
            <a:r>
              <a:rPr lang="en-US" sz="5300" b="1" dirty="0" smtClean="0">
                <a:solidFill>
                  <a:srgbClr val="C00000"/>
                </a:solidFill>
                <a:latin typeface="Agency FB" pitchFamily="34" charset="0"/>
              </a:rPr>
              <a:t>"</a:t>
            </a:r>
            <a:r>
              <a:rPr lang="en-US" sz="5300" b="1" dirty="0" err="1">
                <a:solidFill>
                  <a:srgbClr val="C00000"/>
                </a:solidFill>
                <a:latin typeface="Agency FB" pitchFamily="34" charset="0"/>
              </a:rPr>
              <a:t>Subhas</a:t>
            </a:r>
            <a:r>
              <a:rPr lang="en-US" sz="5300" b="1" dirty="0">
                <a:solidFill>
                  <a:srgbClr val="C00000"/>
                </a:solidFill>
                <a:latin typeface="Agency FB" pitchFamily="34" charset="0"/>
              </a:rPr>
              <a:t> Chandra Bose: The Heroic Freedom Fighter"</a:t>
            </a:r>
            <a:br>
              <a:rPr lang="en-US" sz="5300" b="1" dirty="0">
                <a:solidFill>
                  <a:srgbClr val="C00000"/>
                </a:solidFill>
                <a:latin typeface="Agency FB" pitchFamily="34" charset="0"/>
              </a:rPr>
            </a:br>
            <a:r>
              <a:rPr lang="en-US" i="1" dirty="0" smtClean="0"/>
              <a:t>An </a:t>
            </a:r>
            <a:r>
              <a:rPr lang="en-US" i="1" dirty="0"/>
              <a:t>Overview of His Life and Contributions</a:t>
            </a:r>
            <a:br>
              <a:rPr lang="en-US" i="1" dirty="0"/>
            </a:b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762000" y="3886200"/>
            <a:ext cx="7696200" cy="2057400"/>
          </a:xfrm>
        </p:spPr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2500" lnSpcReduction="10000"/>
          </a:bodyPr>
          <a:lstStyle/>
          <a:p>
            <a:pPr algn="r"/>
            <a:r>
              <a:rPr lang="en-US" b="1" dirty="0" smtClean="0">
                <a:solidFill>
                  <a:schemeClr val="tx1"/>
                </a:solidFill>
                <a:latin typeface="Agency FB" pitchFamily="34" charset="0"/>
              </a:rPr>
              <a:t>Dr. </a:t>
            </a:r>
            <a:r>
              <a:rPr lang="en-US" b="1" dirty="0" err="1" smtClean="0">
                <a:solidFill>
                  <a:schemeClr val="tx1"/>
                </a:solidFill>
                <a:latin typeface="Agency FB" pitchFamily="34" charset="0"/>
              </a:rPr>
              <a:t>Sahidujjaman</a:t>
            </a:r>
            <a:r>
              <a:rPr lang="en-US" b="1" dirty="0" smtClean="0">
                <a:solidFill>
                  <a:schemeClr val="tx1"/>
                </a:solidFill>
                <a:latin typeface="Agency FB" pitchFamily="34" charset="0"/>
              </a:rPr>
              <a:t> Khan</a:t>
            </a:r>
          </a:p>
          <a:p>
            <a:pPr algn="r"/>
            <a:r>
              <a:rPr lang="en-US" b="1" dirty="0" smtClean="0">
                <a:solidFill>
                  <a:schemeClr val="tx1"/>
                </a:solidFill>
                <a:latin typeface="Agency FB" pitchFamily="34" charset="0"/>
              </a:rPr>
              <a:t>Assistant Professor</a:t>
            </a:r>
          </a:p>
          <a:p>
            <a:pPr algn="r"/>
            <a:r>
              <a:rPr lang="en-US" b="1" dirty="0" smtClean="0">
                <a:solidFill>
                  <a:schemeClr val="tx1"/>
                </a:solidFill>
                <a:latin typeface="Agency FB" pitchFamily="34" charset="0"/>
              </a:rPr>
              <a:t>Department of History</a:t>
            </a:r>
          </a:p>
          <a:p>
            <a:pPr algn="r"/>
            <a:r>
              <a:rPr lang="en-US" b="1" dirty="0" err="1" smtClean="0">
                <a:solidFill>
                  <a:schemeClr val="tx1"/>
                </a:solidFill>
                <a:latin typeface="Agency FB" pitchFamily="34" charset="0"/>
              </a:rPr>
              <a:t>Tarakeswar</a:t>
            </a:r>
            <a:r>
              <a:rPr lang="en-US" b="1" dirty="0" smtClean="0">
                <a:solidFill>
                  <a:schemeClr val="tx1"/>
                </a:solidFill>
                <a:latin typeface="Agency FB" pitchFamily="34" charset="0"/>
              </a:rPr>
              <a:t> Degree College</a:t>
            </a:r>
            <a:endParaRPr lang="en-US" b="1" dirty="0">
              <a:solidFill>
                <a:schemeClr val="tx1"/>
              </a:solidFill>
              <a:latin typeface="Agency FB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64439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Introduction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/>
          <a:lstStyle/>
          <a:p>
            <a:r>
              <a:rPr lang="en-US" dirty="0" smtClean="0"/>
              <a:t>Introduction to </a:t>
            </a:r>
            <a:r>
              <a:rPr lang="en-US" dirty="0" err="1" smtClean="0"/>
              <a:t>Subhas</a:t>
            </a:r>
            <a:r>
              <a:rPr lang="en-US" dirty="0" smtClean="0"/>
              <a:t> Chandra Bose</a:t>
            </a:r>
            <a:br>
              <a:rPr lang="en-US" dirty="0" smtClean="0"/>
            </a:br>
            <a:r>
              <a:rPr lang="en-US" dirty="0" smtClean="0"/>
              <a:t>Early life and background</a:t>
            </a:r>
            <a:br>
              <a:rPr lang="en-US" dirty="0" smtClean="0"/>
            </a:br>
            <a:r>
              <a:rPr lang="en-US" dirty="0" smtClean="0"/>
              <a:t>His commitment to India's independence struggle</a:t>
            </a:r>
            <a:br>
              <a:rPr lang="en-US" dirty="0" smtClean="0"/>
            </a:br>
            <a:r>
              <a:rPr lang="en-US" dirty="0" smtClean="0"/>
              <a:t>Significance of </a:t>
            </a:r>
            <a:r>
              <a:rPr lang="en-US" dirty="0" err="1" smtClean="0"/>
              <a:t>Subhas</a:t>
            </a:r>
            <a:r>
              <a:rPr lang="en-US" dirty="0" smtClean="0"/>
              <a:t> Chandra Bose</a:t>
            </a:r>
            <a:br>
              <a:rPr lang="en-US" dirty="0" smtClean="0"/>
            </a:br>
            <a:r>
              <a:rPr lang="en-US" dirty="0" smtClean="0"/>
              <a:t>A charismatic leader who played a pivotal role in the fight for independence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71944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Early Life and Education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/>
          <a:lstStyle/>
          <a:p>
            <a:r>
              <a:rPr lang="en-US" dirty="0" err="1" smtClean="0"/>
              <a:t>Subhas</a:t>
            </a:r>
            <a:r>
              <a:rPr lang="en-US" dirty="0" smtClean="0"/>
              <a:t> </a:t>
            </a:r>
            <a:r>
              <a:rPr lang="en-US" dirty="0"/>
              <a:t>Chandra Bose's Birth and Family</a:t>
            </a:r>
          </a:p>
          <a:p>
            <a:pPr lvl="1"/>
            <a:r>
              <a:rPr lang="en-US" dirty="0"/>
              <a:t>Born on January 23, 1897, in Cuttack, </a:t>
            </a:r>
            <a:r>
              <a:rPr lang="en-US" dirty="0" err="1"/>
              <a:t>Odisha</a:t>
            </a:r>
            <a:endParaRPr lang="en-US" dirty="0"/>
          </a:p>
          <a:p>
            <a:pPr lvl="1"/>
            <a:r>
              <a:rPr lang="en-US" dirty="0"/>
              <a:t>His family's influence on his patriotism</a:t>
            </a:r>
          </a:p>
          <a:p>
            <a:r>
              <a:rPr lang="en-US" dirty="0"/>
              <a:t>Educational Background</a:t>
            </a:r>
          </a:p>
          <a:p>
            <a:pPr lvl="1"/>
            <a:r>
              <a:rPr lang="en-US" dirty="0"/>
              <a:t>Cambridge University and the Indian Civil Service (ICS) examination</a:t>
            </a:r>
          </a:p>
          <a:p>
            <a:pPr lvl="1"/>
            <a:r>
              <a:rPr lang="en-US" dirty="0"/>
              <a:t>Bose's decision to pursue a different path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279881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401762"/>
          </a:xfrm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/>
            </a:r>
            <a:br>
              <a:rPr lang="en-US" b="1" dirty="0" smtClean="0"/>
            </a:br>
            <a:r>
              <a:rPr lang="en-US" b="1" dirty="0" smtClean="0"/>
              <a:t>Leadership in the Indian National Congress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905000"/>
            <a:ext cx="8229600" cy="4221163"/>
          </a:xfr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en-US" dirty="0" smtClean="0"/>
              <a:t>Role </a:t>
            </a:r>
            <a:r>
              <a:rPr lang="en-US" dirty="0"/>
              <a:t>in the Indian National Congress</a:t>
            </a:r>
          </a:p>
          <a:p>
            <a:pPr lvl="1"/>
            <a:r>
              <a:rPr lang="en-US" dirty="0"/>
              <a:t>Bose's election as the Congress President in 1938 and 1939</a:t>
            </a:r>
          </a:p>
          <a:p>
            <a:pPr lvl="1"/>
            <a:r>
              <a:rPr lang="en-US" dirty="0"/>
              <a:t>Differences with Gandhi and his ideology of militant nationalism</a:t>
            </a:r>
          </a:p>
          <a:p>
            <a:r>
              <a:rPr lang="en-US" dirty="0"/>
              <a:t>Formation of the Forward Bloc</a:t>
            </a:r>
          </a:p>
          <a:p>
            <a:pPr lvl="1"/>
            <a:r>
              <a:rPr lang="en-US" dirty="0"/>
              <a:t>Reasons for breaking away from the Congress</a:t>
            </a:r>
          </a:p>
          <a:p>
            <a:pPr lvl="1"/>
            <a:r>
              <a:rPr lang="en-US" dirty="0"/>
              <a:t>Creating a platform for like-minded revolutionaries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53245688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Role in World War II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Alliance </a:t>
            </a:r>
            <a:r>
              <a:rPr lang="en-US" dirty="0"/>
              <a:t>with Axis Powers</a:t>
            </a:r>
          </a:p>
          <a:p>
            <a:pPr lvl="1"/>
            <a:r>
              <a:rPr lang="en-US" dirty="0"/>
              <a:t>Bose's journey to Germany and Japan</a:t>
            </a:r>
          </a:p>
          <a:p>
            <a:pPr lvl="1"/>
            <a:r>
              <a:rPr lang="en-US" dirty="0"/>
              <a:t>Collaboration with the Axis Powers against British India</a:t>
            </a:r>
          </a:p>
          <a:p>
            <a:r>
              <a:rPr lang="en-US" dirty="0"/>
              <a:t>Formation of the Indian National Army (INA)</a:t>
            </a:r>
          </a:p>
          <a:p>
            <a:pPr lvl="1"/>
            <a:r>
              <a:rPr lang="en-US" dirty="0"/>
              <a:t>Establishing the Azad Hind </a:t>
            </a:r>
            <a:r>
              <a:rPr lang="en-US" dirty="0" err="1"/>
              <a:t>Fauj</a:t>
            </a:r>
            <a:endParaRPr lang="en-US" dirty="0"/>
          </a:p>
          <a:p>
            <a:pPr lvl="1"/>
            <a:r>
              <a:rPr lang="en-US" dirty="0"/>
              <a:t>The role of INA in the liberation of Andaman and Nicobar Islands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958932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Legacy and Impact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3">
            <a:schemeClr val="lt1"/>
          </a:lnRef>
          <a:fillRef idx="1">
            <a:schemeClr val="accent2"/>
          </a:fillRef>
          <a:effectRef idx="1">
            <a:schemeClr val="accent2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en-US" dirty="0" smtClean="0"/>
              <a:t>Legacy </a:t>
            </a:r>
            <a:r>
              <a:rPr lang="en-US" dirty="0"/>
              <a:t>of </a:t>
            </a:r>
            <a:r>
              <a:rPr lang="en-US" dirty="0" err="1"/>
              <a:t>Subhas</a:t>
            </a:r>
            <a:r>
              <a:rPr lang="en-US" dirty="0"/>
              <a:t> Chandra Bose</a:t>
            </a:r>
          </a:p>
          <a:p>
            <a:pPr lvl="1"/>
            <a:r>
              <a:rPr lang="en-US" dirty="0"/>
              <a:t>His inspirational leadership and unwavering commitment to independence</a:t>
            </a:r>
          </a:p>
          <a:p>
            <a:r>
              <a:rPr lang="en-US" dirty="0"/>
              <a:t>Impact on the Independence Movement</a:t>
            </a:r>
          </a:p>
          <a:p>
            <a:pPr lvl="1"/>
            <a:r>
              <a:rPr lang="en-US" dirty="0"/>
              <a:t>How Bose's actions and INA influenced the larger freedom struggle</a:t>
            </a:r>
          </a:p>
          <a:p>
            <a:r>
              <a:rPr lang="en-US" dirty="0"/>
              <a:t>Contemporary Relevance</a:t>
            </a:r>
          </a:p>
          <a:p>
            <a:pPr lvl="1"/>
            <a:r>
              <a:rPr lang="en-US" dirty="0"/>
              <a:t>Bose's legacy in modern India and his place in Indian history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66168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1">
            <a:schemeClr val="accent3"/>
          </a:lnRef>
          <a:fillRef idx="3">
            <a:schemeClr val="accent3"/>
          </a:fillRef>
          <a:effectRef idx="2">
            <a:schemeClr val="accent3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/>
              <a:t>Controversies and Disappearances</a:t>
            </a:r>
            <a:r>
              <a:rPr lang="en-US" dirty="0" smtClean="0"/>
              <a:t/>
            </a:r>
            <a:br>
              <a:rPr lang="en-US" dirty="0" smtClean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1">
            <a:schemeClr val="accent4"/>
          </a:lnRef>
          <a:fillRef idx="2">
            <a:schemeClr val="accent4"/>
          </a:fillRef>
          <a:effectRef idx="1">
            <a:schemeClr val="accent4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US" dirty="0" smtClean="0"/>
              <a:t>Controversies </a:t>
            </a:r>
            <a:r>
              <a:rPr lang="en-US" dirty="0"/>
              <a:t>Surrounding Bose's Disappearance</a:t>
            </a:r>
          </a:p>
          <a:p>
            <a:pPr lvl="1"/>
            <a:r>
              <a:rPr lang="en-US" dirty="0"/>
              <a:t>The mystery of his death in a plane crash in 1945</a:t>
            </a:r>
          </a:p>
          <a:p>
            <a:pPr lvl="1"/>
            <a:r>
              <a:rPr lang="en-US" dirty="0"/>
              <a:t>Conspiracy theories and investigations</a:t>
            </a:r>
          </a:p>
          <a:p>
            <a:r>
              <a:rPr lang="en-US" dirty="0"/>
              <a:t>Theories about His Survival</a:t>
            </a:r>
          </a:p>
          <a:p>
            <a:pPr lvl="1"/>
            <a:r>
              <a:rPr lang="en-US" dirty="0"/>
              <a:t>Speculations about Bose's survival and life after 1945</a:t>
            </a:r>
          </a:p>
          <a:p>
            <a:pPr lvl="1"/>
            <a:r>
              <a:rPr lang="en-US" dirty="0"/>
              <a:t>The Mukherjee Commission and its findings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497696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style>
          <a:lnRef idx="2">
            <a:schemeClr val="accent2">
              <a:shade val="50000"/>
            </a:schemeClr>
          </a:lnRef>
          <a:fillRef idx="1">
            <a:schemeClr val="accent2"/>
          </a:fillRef>
          <a:effectRef idx="0">
            <a:schemeClr val="accent2"/>
          </a:effectRef>
          <a:fontRef idx="minor">
            <a:schemeClr val="lt1"/>
          </a:fontRef>
        </p:style>
        <p:txBody>
          <a:bodyPr>
            <a:normAutofit fontScale="90000"/>
          </a:bodyPr>
          <a:lstStyle/>
          <a:p>
            <a:r>
              <a:rPr lang="en-US" b="1" dirty="0" smtClean="0">
                <a:latin typeface="Agency FB" pitchFamily="34" charset="0"/>
              </a:rPr>
              <a:t>Conclusion</a:t>
            </a:r>
            <a:r>
              <a:rPr lang="en-US" dirty="0" smtClean="0">
                <a:latin typeface="Agency FB" pitchFamily="34" charset="0"/>
              </a:rPr>
              <a:t/>
            </a:r>
            <a:br>
              <a:rPr lang="en-US" dirty="0" smtClean="0">
                <a:latin typeface="Agency FB" pitchFamily="34" charset="0"/>
              </a:rPr>
            </a:br>
            <a:endParaRPr lang="en-US" dirty="0">
              <a:latin typeface="Agency FB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style>
          <a:lnRef idx="0">
            <a:schemeClr val="accent5"/>
          </a:lnRef>
          <a:fillRef idx="3">
            <a:schemeClr val="accent5"/>
          </a:fillRef>
          <a:effectRef idx="3">
            <a:schemeClr val="accent5"/>
          </a:effectRef>
          <a:fontRef idx="minor">
            <a:schemeClr val="lt1"/>
          </a:fontRef>
        </p:style>
        <p:txBody>
          <a:bodyPr>
            <a:normAutofit lnSpcReduction="10000"/>
          </a:bodyPr>
          <a:lstStyle/>
          <a:p>
            <a:r>
              <a:rPr lang="en-US" dirty="0" smtClean="0"/>
              <a:t>Summarizing </a:t>
            </a:r>
            <a:r>
              <a:rPr lang="en-US" dirty="0"/>
              <a:t>Key Points</a:t>
            </a:r>
          </a:p>
          <a:p>
            <a:pPr lvl="1"/>
            <a:r>
              <a:rPr lang="en-US" dirty="0"/>
              <a:t>Recap of </a:t>
            </a:r>
            <a:r>
              <a:rPr lang="en-US" dirty="0" err="1"/>
              <a:t>Subhas</a:t>
            </a:r>
            <a:r>
              <a:rPr lang="en-US" dirty="0"/>
              <a:t> Chandra Bose's life, leadership, and legacy</a:t>
            </a:r>
          </a:p>
          <a:p>
            <a:r>
              <a:rPr lang="en-US" dirty="0" err="1"/>
              <a:t>Subhas</a:t>
            </a:r>
            <a:r>
              <a:rPr lang="en-US" dirty="0"/>
              <a:t> Chandra Bose's Enduring Impact</a:t>
            </a:r>
          </a:p>
          <a:p>
            <a:pPr lvl="1"/>
            <a:r>
              <a:rPr lang="en-US" dirty="0"/>
              <a:t>His indomitable spirit in the quest for India's independence</a:t>
            </a:r>
          </a:p>
          <a:p>
            <a:r>
              <a:rPr lang="en-US" dirty="0"/>
              <a:t>Thank You and Questions</a:t>
            </a:r>
          </a:p>
          <a:p>
            <a:pPr lvl="1"/>
            <a:r>
              <a:rPr lang="en-US" dirty="0"/>
              <a:t>Encourage questions and discussion from the audience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3288733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248</TotalTime>
  <Words>281</Words>
  <Application>Microsoft Office PowerPoint</Application>
  <PresentationFormat>On-screen Show (4:3)</PresentationFormat>
  <Paragraphs>49</Paragraphs>
  <Slides>8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9" baseType="lpstr">
      <vt:lpstr>Office Theme</vt:lpstr>
      <vt:lpstr>  "Subhas Chandra Bose: The Heroic Freedom Fighter" An Overview of His Life and Contributions  </vt:lpstr>
      <vt:lpstr>Introduction </vt:lpstr>
      <vt:lpstr>Early Life and Education </vt:lpstr>
      <vt:lpstr> Leadership in the Indian National Congress </vt:lpstr>
      <vt:lpstr>Role in World War II </vt:lpstr>
      <vt:lpstr>Legacy and Impact </vt:lpstr>
      <vt:lpstr>Controversies and Disappearances </vt:lpstr>
      <vt:lpstr>Conclusion 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"Subhas Chandra Bose: The Heroic Freedom Fighter" An Overview of His Life and Contributions  </dc:title>
  <dc:creator>User</dc:creator>
  <cp:lastModifiedBy>User</cp:lastModifiedBy>
  <cp:revision>3</cp:revision>
  <dcterms:created xsi:type="dcterms:W3CDTF">2023-10-31T12:28:32Z</dcterms:created>
  <dcterms:modified xsi:type="dcterms:W3CDTF">2023-10-31T16:37:24Z</dcterms:modified>
</cp:coreProperties>
</file>